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36884-1158-4161-ADC5-6B23A95BD2BE}" type="datetimeFigureOut">
              <a:rPr lang="en-US" smtClean="0"/>
              <a:t>11/28/2019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8240-6581-4766-A121-32AA54DC1B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Arial Black" pitchFamily="34" charset="0"/>
              </a:rPr>
              <a:t>DISASTER MANAGEMENT</a:t>
            </a:r>
            <a:endParaRPr lang="en-US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Disaster is a sudden, calamitous event bringing great damage, loss, destruction and devastation to life and property.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damage 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caused by disaster is immeasurable and varies with the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geographical location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climate and the type of the earth surface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influences the mental, socio-economic,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political and 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cultural state of the affected area. Generally, disaster has the following effects in the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concerned Areas</a:t>
            </a:r>
            <a:r>
              <a:rPr lang="en-US" sz="2000" b="1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</a:t>
            </a:r>
          </a:p>
          <a:p>
            <a:pPr algn="l"/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1. It completely disrupts the normal day to day life</a:t>
            </a:r>
          </a:p>
          <a:p>
            <a:pPr algn="l"/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 It negatively influences the emergency systems</a:t>
            </a:r>
          </a:p>
          <a:p>
            <a:pPr algn="l"/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 Normal needs and processes like food, shelter, health, etc. are affected and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deteriorate depending 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on the intensity and severity of the disaster.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 may also be termed as “a serious disruption of the functioning of society, causing widespread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human, material or environmental losses which exceed the ability of the affected society to cope </a:t>
            </a:r>
            <a:r>
              <a:rPr lang="en-US" sz="2000" dirty="0" smtClean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using its </a:t>
            </a:r>
            <a:r>
              <a:rPr lang="en-US" sz="2000" dirty="0">
                <a:solidFill>
                  <a:schemeClr val="accent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own resources.”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Floods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1355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 flood is an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expanse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of water submerging land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 flood is caused by excess water in a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location, usually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due to rain from a storm or thunderstorm or the rapid melting of snow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 flood happens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when an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area of land, usually low-lying, is covered with water. The worst floods usually occur when a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river overflows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its banks. The flood is constituted not only of the overflowing water but also of all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other waters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that are unable to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drain off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into water channels.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Causes of floods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1) When snow on a mountain melts or when a river or a lake of some sort overflows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2) Flooding from water displacement, such as in a landslide,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3) The failure of a dam,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4) An earthquake induced tsunami,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5) A hurricane’s storm surge or melt water from volcanic activity.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6) Flooding of Coastal areas by high tides or by tsunami waves caused by undersea earthquakes.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7) A flood that rises and falls rapidly with little or no advance warning is called a flash flood. Flash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floods usually result from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intense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rainfall over a relatively small area.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Elements at risk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/>
              <a:t>1)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Buildings built of earth (mud),weak foundation and water soluble material.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2) Basement of buildings.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3) Utilities such as sewerage, water supply.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4) Agricultural equipment and crops, vehicles, fishing boats etc.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Effects of flood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/>
          </a:p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1)  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Physical damage- structures such as buildings get damaged due to flood water. Landslides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2) can 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also take place. Top soil gets washed away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3)  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Causalities - people and livestock die due to drowning. It can also lead to epidemics </a:t>
            </a: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and diseases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4) Water 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supplies- Contamination of water. Clean drinking water becomes scarce.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5)  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Crops and food supplies- shortage of food crops can be caused due to loss of </a:t>
            </a:r>
            <a:r>
              <a:rPr lang="en-US" sz="2800" dirty="0" smtClean="0">
                <a:solidFill>
                  <a:schemeClr val="accent1"/>
                </a:solidFill>
                <a:latin typeface="Baskerville Old Face" pitchFamily="18" charset="0"/>
              </a:rPr>
              <a:t>entire harvest</a:t>
            </a:r>
            <a:r>
              <a:rPr lang="en-US" sz="2800" dirty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Flood management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943600"/>
          </a:xfrm>
        </p:spPr>
        <p:txBody>
          <a:bodyPr>
            <a:noAutofit/>
          </a:bodyPr>
          <a:lstStyle/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Flood management involves the following activities: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1) </a:t>
            </a:r>
            <a:r>
              <a:rPr lang="en-US" sz="1400" b="1" dirty="0">
                <a:solidFill>
                  <a:schemeClr val="accent1"/>
                </a:solidFill>
                <a:latin typeface="Baskerville Old Face" pitchFamily="18" charset="0"/>
              </a:rPr>
              <a:t>Mapping- of the flood prone area.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2) </a:t>
            </a:r>
            <a:r>
              <a:rPr lang="en-US" sz="1400" b="1" dirty="0">
                <a:solidFill>
                  <a:schemeClr val="accent1"/>
                </a:solidFill>
                <a:latin typeface="Baskerville Old Face" pitchFamily="18" charset="0"/>
              </a:rPr>
              <a:t>Land use control- no major development should be permitted in the areas subjected to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flooding.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3) </a:t>
            </a:r>
            <a:r>
              <a:rPr lang="en-US" sz="1400" b="1" dirty="0">
                <a:solidFill>
                  <a:schemeClr val="accent1"/>
                </a:solidFill>
                <a:latin typeface="Baskerville Old Face" pitchFamily="18" charset="0"/>
              </a:rPr>
              <a:t>Construction of engineered structures- strong structures to withstand flood forces.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Moreover the buildings should be constructed on an elevated area and if necessary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should be build on </a:t>
            </a:r>
            <a:r>
              <a:rPr lang="en-US" sz="1400" dirty="0" err="1">
                <a:solidFill>
                  <a:schemeClr val="accent1"/>
                </a:solidFill>
                <a:latin typeface="Baskerville Old Face" pitchFamily="18" charset="0"/>
              </a:rPr>
              <a:t>stits</a:t>
            </a:r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4) </a:t>
            </a:r>
            <a:r>
              <a:rPr lang="en-US" sz="1400" b="1" dirty="0">
                <a:solidFill>
                  <a:schemeClr val="accent1"/>
                </a:solidFill>
                <a:latin typeface="Baskerville Old Face" pitchFamily="18" charset="0"/>
              </a:rPr>
              <a:t>Flood control- it aims to reduce flood damage. It includes: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a) Flood reduction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b) Flood diversion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c) Flood proofing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For example,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o London is protected from flooding by a huge mechanical barrier across the river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Thames, which is raised when the water level reaches a certain point.</a:t>
            </a:r>
          </a:p>
          <a:p>
            <a:r>
              <a:rPr lang="en-US" sz="1400" b="1" dirty="0">
                <a:solidFill>
                  <a:schemeClr val="accent1"/>
                </a:solidFill>
                <a:latin typeface="Baskerville Old Face" pitchFamily="18" charset="0"/>
              </a:rPr>
              <a:t>Notable floods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o Jakarta on January 2007 till now is having a 1.5 M flood</a:t>
            </a:r>
            <a:r>
              <a:rPr lang="en-US" sz="1400" dirty="0" smtClean="0">
                <a:solidFill>
                  <a:schemeClr val="accent1"/>
                </a:solidFill>
                <a:latin typeface="Baskerville Old Face" pitchFamily="18" charset="0"/>
              </a:rPr>
              <a:t>. whole </a:t>
            </a:r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city is affected. 80 people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killed.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o The floods in peninsular Malaysia, </a:t>
            </a:r>
            <a:r>
              <a:rPr lang="en-US" sz="1400" dirty="0" err="1">
                <a:solidFill>
                  <a:schemeClr val="accent1"/>
                </a:solidFill>
                <a:latin typeface="Baskerville Old Face" pitchFamily="18" charset="0"/>
              </a:rPr>
              <a:t>Sabha</a:t>
            </a:r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 and </a:t>
            </a:r>
            <a:r>
              <a:rPr lang="en-US" sz="1400" dirty="0" err="1">
                <a:solidFill>
                  <a:schemeClr val="accent1"/>
                </a:solidFill>
                <a:latin typeface="Baskerville Old Face" pitchFamily="18" charset="0"/>
              </a:rPr>
              <a:t>Sumithra</a:t>
            </a:r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 in December 2006 and January 2007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is considered to be the worst in 100 years, resulting in evaluation of over 100,000 people in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the worst-hit state of Johor at its peak.</a:t>
            </a:r>
          </a:p>
          <a:p>
            <a:r>
              <a:rPr lang="en-US" sz="1400" dirty="0">
                <a:solidFill>
                  <a:schemeClr val="accent1"/>
                </a:solidFill>
                <a:latin typeface="Baskerville Old Face" pitchFamily="18" charset="0"/>
              </a:rPr>
              <a:t>o Ethiopia saw one of its worst floods in August 2006.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CYCLONE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name cyclone was first coined by Captain Henry Piddington, Chairman of Marine Court,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Calcutta in 1848. It is derived from Greek word means coil of a snake. Cyclone is an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meteorological phenomena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in which an area of low pressure characterized by inward spiraling winds that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rotate counter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clockwise in the northern hemisphere and clockwise in the southern hemisphere of the earth.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Near the places of their origin they are only 80 Km in diameter, but well developed cyclones have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their diameter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ranging from 300 to 1500 km. They move at faster rate over the oceans than over the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land because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irregularities of the land surface retard their speed. The six main types of cyclones are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polar cyclone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, polar low, extra tropical, subtropical, tropical and mesoscale.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EARTHQUAKE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Earthquake is those movements of the earth crust which make the ground vibrate and shake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backward and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forward. The shaking of earth crust proceeds in the form of waves from the centre of disturbance.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Longitudinal waves, transverse waves and surface waves are the 3 types of waves. Earthquake may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be caused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by two types of forces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1)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Tectonic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occurrence: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tectonic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occurrence like faulting, breaking of rocks, raising or sinking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of layers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of the earth, folding of the strata or vapour seeking to escape from the earth.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2) volcanic activity: violent eruptions and intrusion of igneous magma from below the earth.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Types of earthquake: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Volcanic earthquake: are associated with the flow of hot magma interrupting volcanoes.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These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happen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to be localized and seldom cause any extensive damage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Tectonic </a:t>
            </a:r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earthquake: are those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which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result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from structural and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injustments inside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earth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Plutonic earthquake: are those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which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have their origin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at greater depths.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They may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also be generated in the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same manner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as the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tectonic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earthquake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far below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surface of the earth.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Effects of earthquake: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Collapse of manmade structure like building, bridges, towers etc.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Roads get affected due to subsidence of the ground and enormous fissures appear on land.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Extensive landslides in hilly regions and rocky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debris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come down to block the path of streams.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When earthquake are accompanied by volcanic activity, the destruction is very enormous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Mitigation measures:</a:t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•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Damage to structure can be avoided by prohibiting restriction on such earthquake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prone zones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Power lines and pipelines can be built with extra slack where they cross such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earthquake prone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zones.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New buildings should be constructed with proper earthquake resistant measures.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They require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secure anchoring and tight bonding of foundations, frame, outer and inner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walls, floors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and roofs.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Vulnerable older building located in high risk areas might be rebuilt to withstand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anticipated earth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quake.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Types of Disaster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Generally, disasters are of two types – </a:t>
            </a:r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Natural and Manmade. Based on the devastation,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these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are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further classified into major/minor natural disaster and major/minor manmade disasters. Some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of the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disasters are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listed below.</a:t>
            </a:r>
            <a:endParaRPr lang="en-US" dirty="0">
              <a:solidFill>
                <a:schemeClr val="accent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Land Slides and Mitigation Measures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In the recent years, intensive construction activity and the destabilizing forces of nature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have aggravated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land Slide problem. Landslides refer to the downward sliding of huge quantities of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land masses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. Sliding occurs along steep slopes of hills of mountains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rate of movement of such a mass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is never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constant. Landslides occur as a result of changes on a slope, sudden or gradual, either in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its composition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, structure, hydrology or vegetation. The changes can be due to geology,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climate, weathering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, changing land use and earthquakes.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 causes of landslides may be grouped into two types: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Inherent or internal causes.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Immediate causes.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Effect of landslides: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64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Landslides are not only destructive to the man but also to the structures. One of the most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disastrous landslides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occurred in Switzerland in 1806, when great masses of loose rock and soil suddenly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slide down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into the valley form the mountainside.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It resulted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in killing of 800 persons. Initially the </a:t>
            </a:r>
            <a:r>
              <a:rPr lang="en-US" dirty="0" err="1" smtClean="0">
                <a:solidFill>
                  <a:schemeClr val="accent1"/>
                </a:solidFill>
                <a:latin typeface="Baskerville Old Face" pitchFamily="18" charset="0"/>
              </a:rPr>
              <a:t>Vajont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Dam, was the highest arch failed due to landslide on October 9, 1963, when a rock mass of about 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600 million </a:t>
            </a:r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tons slide down into the lake.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A significant reduction in hazards caused by landslides can be achieved by prevention of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the exposure of population and facilitates by physically controlling the landslides.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• Development programs that involve modification of the topography, exploitation of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natural resources and change in the balance load on the ground should not be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permitted.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• Some critical measures that could be undertaken to prevent further landslides are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drainage measures, erosion control measures such bamboo check-dams, terracing, jute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and coir netting and rock control measures such as grass plantation, vegetated dry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masonry walls, retaining walls and, most importantly, preventing deforestation and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improving </a:t>
            </a:r>
            <a:r>
              <a:rPr lang="en-US" sz="1800" dirty="0" err="1">
                <a:solidFill>
                  <a:schemeClr val="accent1"/>
                </a:solidFill>
                <a:latin typeface="Baskerville Old Face" pitchFamily="18" charset="0"/>
              </a:rPr>
              <a:t>afforestation</a:t>
            </a:r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• Disasters cannot be totally prevented. However, early warning systems, careful planning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and preparedness on part of the vulnerable community would help in minimizing the</a:t>
            </a:r>
          </a:p>
          <a:p>
            <a:r>
              <a:rPr lang="en-US" sz="1800" dirty="0">
                <a:solidFill>
                  <a:schemeClr val="accent1"/>
                </a:solidFill>
                <a:latin typeface="Baskerville Old Face" pitchFamily="18" charset="0"/>
              </a:rPr>
              <a:t>loss of life and property due to these disasters.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NATURAL DISASTER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Major natural disasters: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Flood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Cyclone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Drought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Earthquake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Minor natural disasters: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Cold wave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Thunderstorms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Heat waves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Mud slides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Storm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MANMADE DISASTER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Major manmade disaster: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Setting of fires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Epidemic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Deforestation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Pollution due to prawn cultivation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Chemical pollution.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Wars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Minor manmade disaster: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Road / train accidents, riots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Food poisoning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Industrial disaster/ crisis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• Environmental pollution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DISASTER MANAGEMENT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Disaster Management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There are no standardized rules defining the different phases of the disaster management cycle.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Different agencies use different cycles depending upon their objectives. However, while approaches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vary, it is agreed that disaster management activities should be carried out in a cycle. The following</a:t>
            </a:r>
          </a:p>
          <a:p>
            <a:r>
              <a:rPr lang="en-US" dirty="0">
                <a:solidFill>
                  <a:schemeClr val="accent1"/>
                </a:solidFill>
                <a:latin typeface="Baskerville Old Face" pitchFamily="18" charset="0"/>
              </a:rPr>
              <a:t>figures illustrates the phases of the disaster management cycle, which are described as follows: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DISASTER MANAGEMENT CYCLE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19200"/>
            <a:ext cx="7924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/>
            </a:r>
            <a:b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Baskerville Old Face" pitchFamily="18" charset="0"/>
              </a:rPr>
              <a:t>Disaster Warning</a:t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Baskerville Old Face" pitchFamily="18" charset="0"/>
              </a:rPr>
            </a:b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Baskerville Old Face" pitchFamily="18" charset="0"/>
              </a:rPr>
              <a:t>Disaster Warning</a:t>
            </a:r>
          </a:p>
          <a:p>
            <a:r>
              <a:rPr lang="en-US" sz="2400" dirty="0">
                <a:solidFill>
                  <a:schemeClr val="accent1"/>
                </a:solidFill>
                <a:latin typeface="Baskerville Old Face" pitchFamily="18" charset="0"/>
              </a:rPr>
              <a:t>Disaster Reduction identifies several key parties that play major roles in the </a:t>
            </a:r>
            <a:r>
              <a:rPr lang="en-US" sz="2400" dirty="0" smtClean="0">
                <a:solidFill>
                  <a:schemeClr val="accent1"/>
                </a:solidFill>
                <a:latin typeface="Baskerville Old Face" pitchFamily="18" charset="0"/>
              </a:rPr>
              <a:t>disaster management </a:t>
            </a:r>
            <a:r>
              <a:rPr lang="en-US" sz="2400" dirty="0">
                <a:solidFill>
                  <a:schemeClr val="accent1"/>
                </a:solidFill>
                <a:latin typeface="Baskerville Old Face" pitchFamily="18" charset="0"/>
              </a:rPr>
              <a:t>process, especially in disaster </a:t>
            </a:r>
            <a:r>
              <a:rPr lang="en-US" sz="2400" dirty="0" smtClean="0">
                <a:solidFill>
                  <a:schemeClr val="accent1"/>
                </a:solidFill>
                <a:latin typeface="Baskerville Old Face" pitchFamily="18" charset="0"/>
              </a:rPr>
              <a:t>warning</a:t>
            </a:r>
            <a:r>
              <a:rPr lang="en-US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Communities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,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Local governments</a:t>
            </a:r>
            <a:endParaRPr lang="en-US" sz="2800" dirty="0" smtClean="0">
              <a:solidFill>
                <a:schemeClr val="accent1"/>
              </a:solidFill>
              <a:latin typeface="Baskerville Old Face" pitchFamily="18" charset="0"/>
            </a:endParaRP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National 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governments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Regional institutions and 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organizations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International 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bodies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Non-governmental organizations (NGOs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)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The private 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sector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The </a:t>
            </a:r>
            <a:r>
              <a:rPr lang="en-US" sz="2800" b="1" dirty="0" smtClean="0">
                <a:solidFill>
                  <a:schemeClr val="accent1"/>
                </a:solidFill>
                <a:latin typeface="Baskerville Old Face" pitchFamily="18" charset="0"/>
              </a:rPr>
              <a:t>media</a:t>
            </a:r>
          </a:p>
          <a:p>
            <a:r>
              <a:rPr lang="en-US" sz="2800" b="1" dirty="0">
                <a:solidFill>
                  <a:schemeClr val="accent1"/>
                </a:solidFill>
                <a:latin typeface="Baskerville Old Face" pitchFamily="18" charset="0"/>
              </a:rPr>
              <a:t>The scientific community</a:t>
            </a:r>
            <a:endParaRPr lang="en-US" sz="2800" dirty="0">
              <a:solidFill>
                <a:schemeClr val="accent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Channels Used for Disaster Warning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Radio and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Television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Telephone (Fixed and Mobile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)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Short Message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Service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Satellite </a:t>
            </a:r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Radio</a:t>
            </a:r>
          </a:p>
          <a:p>
            <a:r>
              <a:rPr lang="en-US" b="1" dirty="0" smtClean="0">
                <a:solidFill>
                  <a:schemeClr val="accent1"/>
                </a:solidFill>
                <a:latin typeface="Baskerville Old Face" pitchFamily="18" charset="0"/>
              </a:rPr>
              <a:t>Internet/Email</a:t>
            </a:r>
          </a:p>
          <a:p>
            <a:r>
              <a:rPr lang="en-US" b="1" dirty="0">
                <a:solidFill>
                  <a:schemeClr val="accent1"/>
                </a:solidFill>
                <a:latin typeface="Baskerville Old Face" pitchFamily="18" charset="0"/>
              </a:rPr>
              <a:t>GIS and Remote Sensing in Disaster Management</a:t>
            </a:r>
            <a:endParaRPr lang="en-US" dirty="0">
              <a:solidFill>
                <a:schemeClr val="accent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Disaster management in India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8640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The </a:t>
            </a:r>
            <a:r>
              <a:rPr lang="en-US" sz="2000" b="1" dirty="0">
                <a:solidFill>
                  <a:schemeClr val="accent1"/>
                </a:solidFill>
                <a:latin typeface="Baskerville Old Face" pitchFamily="18" charset="0"/>
              </a:rPr>
              <a:t>National Disaster Management Authority (NDMA), headed by the Prime Minister of </a:t>
            </a:r>
            <a:r>
              <a:rPr lang="en-US" sz="2000" b="1" dirty="0" smtClean="0">
                <a:solidFill>
                  <a:schemeClr val="accent1"/>
                </a:solidFill>
                <a:latin typeface="Baskerville Old Face" pitchFamily="18" charset="0"/>
              </a:rPr>
              <a:t>India,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is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the Apex Body for Disaster Management in India. The setting up of the NDMA and the creation of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an enabling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environment for institutional mechanisms at the State and District levels is mandated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by the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Disaster Management Act, 2005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.</a:t>
            </a:r>
          </a:p>
          <a:p>
            <a:pPr>
              <a:buNone/>
            </a:pPr>
            <a:endParaRPr lang="en-US" sz="2000" dirty="0" smtClean="0">
              <a:solidFill>
                <a:schemeClr val="accent1"/>
              </a:solidFill>
              <a:latin typeface="Baskerville Old Face" pitchFamily="18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sz="2000" b="1" dirty="0">
                <a:solidFill>
                  <a:schemeClr val="accent1"/>
                </a:solidFill>
                <a:latin typeface="Baskerville Old Face" pitchFamily="18" charset="0"/>
              </a:rPr>
              <a:t>Evolution of </a:t>
            </a:r>
            <a:r>
              <a:rPr lang="en-US" sz="2000" b="1" dirty="0" smtClean="0">
                <a:solidFill>
                  <a:schemeClr val="accent1"/>
                </a:solidFill>
                <a:latin typeface="Baskerville Old Face" pitchFamily="18" charset="0"/>
              </a:rPr>
              <a:t>NDMA</a:t>
            </a:r>
          </a:p>
          <a:p>
            <a:pPr>
              <a:buNone/>
            </a:pPr>
            <a:endParaRPr lang="en-US" sz="2000" b="1" dirty="0" smtClean="0">
              <a:solidFill>
                <a:schemeClr val="accent1"/>
              </a:solidFill>
              <a:latin typeface="Baskerville Old Face" pitchFamily="18" charset="0"/>
            </a:endParaRPr>
          </a:p>
          <a:p>
            <a:r>
              <a:rPr lang="en-US" sz="2000" b="1" dirty="0" smtClean="0">
                <a:solidFill>
                  <a:schemeClr val="accent1"/>
                </a:solidFill>
                <a:latin typeface="Baskerville Old Face" pitchFamily="18" charset="0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Emergence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of an organization is always an evolutionary process. Establishment of NDMA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has also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gone through the same processes. Towards this aim, the Government of India (GOI),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in recognition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of the importance of Disaster Management as a national priority, has set up a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High-Powered Committee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(HPC) in August 1999 and also a nation committee after the 2001 Gujarat earthquake, </a:t>
            </a: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for making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recommendations on the preparation of Disaster Management plans and suggestion effective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1"/>
                </a:solidFill>
                <a:latin typeface="Baskerville Old Face" pitchFamily="18" charset="0"/>
              </a:rPr>
              <a:t>      mitigation </a:t>
            </a:r>
            <a:r>
              <a:rPr lang="en-US" sz="2000" dirty="0">
                <a:solidFill>
                  <a:schemeClr val="accent1"/>
                </a:solidFill>
                <a:latin typeface="Baskerville Old Face" pitchFamily="18" charset="0"/>
              </a:rPr>
              <a:t>mechanisms.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1978</Words>
  <Application>Microsoft Office PowerPoint</Application>
  <PresentationFormat>On-screen Show (4:3)</PresentationFormat>
  <Paragraphs>161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DISASTER MANAGEMENT</vt:lpstr>
      <vt:lpstr> </vt:lpstr>
      <vt:lpstr>NATURAL DISASTER</vt:lpstr>
      <vt:lpstr>MANMADE DISASTER</vt:lpstr>
      <vt:lpstr>DISASTER MANAGEMENT</vt:lpstr>
      <vt:lpstr>DISASTER MANAGEMENT CYCLE</vt:lpstr>
      <vt:lpstr> Disaster Warning </vt:lpstr>
      <vt:lpstr>Channels Used for Disaster Warning</vt:lpstr>
      <vt:lpstr>Disaster management in India</vt:lpstr>
      <vt:lpstr>Floods</vt:lpstr>
      <vt:lpstr>Causes of floods</vt:lpstr>
      <vt:lpstr>Elements at risk</vt:lpstr>
      <vt:lpstr> Effects of flood </vt:lpstr>
      <vt:lpstr>Flood management</vt:lpstr>
      <vt:lpstr>CYCLONE</vt:lpstr>
      <vt:lpstr>EARTHQUAKE</vt:lpstr>
      <vt:lpstr>Types of earthquake:</vt:lpstr>
      <vt:lpstr>Effects of earthquake:</vt:lpstr>
      <vt:lpstr> Mitigation measures: </vt:lpstr>
      <vt:lpstr>Land Slides and Mitigation Measures</vt:lpstr>
      <vt:lpstr>Effect of landslides: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DISASTER MANAGEMENT</dc:title>
  <dc:creator>Tech</dc:creator>
  <cp:lastModifiedBy>Tech</cp:lastModifiedBy>
  <cp:revision>8</cp:revision>
  <dcterms:created xsi:type="dcterms:W3CDTF">2019-11-28T17:43:15Z</dcterms:created>
  <dcterms:modified xsi:type="dcterms:W3CDTF">2019-11-28T18:57:27Z</dcterms:modified>
</cp:coreProperties>
</file>